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0" r:id="rId3"/>
    <p:sldId id="259" r:id="rId4"/>
    <p:sldId id="258" r:id="rId5"/>
    <p:sldId id="261" r:id="rId6"/>
    <p:sldId id="262" r:id="rId7"/>
    <p:sldId id="264" r:id="rId8"/>
    <p:sldId id="266"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25E5A-83D2-49FA-A27D-319FB118BC8C}" v="3229" dt="2019-09-10T13:20:57.637"/>
    <p1510:client id="{3AA64858-96F3-40A8-B2AE-A5E5056BA44A}" v="29" dt="2019-09-11T02:58:50.601"/>
    <p1510:client id="{F3145B80-D731-4309-A00F-B7977A251F1D}" v="2051" dt="2019-09-10T13:21:25.631"/>
    <p1510:client id="{F9E5EBA3-10FA-46AD-B1EB-431BE830445A}" v="231" dt="2019-09-11T18:12:48.1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9/19/2019</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98003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4E5243-F52A-4D37-9694-EB26C6C31910}" type="datetimeFigureOut">
              <a:rPr lang="en-US" dirty="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8867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77B6E1-634A-48DC-9E8B-D894023267EF}" type="datetimeFigureOut">
              <a:rPr lang="en-US" dirty="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4804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2D3E9E-A95C-48F2-B4BF-A71542E0BE9A}" type="datetimeFigureOut">
              <a:rPr lang="en-US" dirty="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7993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7880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FigureOut">
              <a:rPr lang="en-US" dirty="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7759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1DA07A-9201-4B4B-BAF2-015AFA30F520}" type="datetimeFigureOut">
              <a:rPr lang="en-US" dirty="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91398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D7E00A-486F-4252-8B1D-E32645521F49}" type="datetimeFigureOut">
              <a:rPr lang="en-US" dirty="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5850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8830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71799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9/19/2019</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6803998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9/19/2019</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2597941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flag flying on a clear blue sky&#10;&#10;Description generated with very high confidence">
            <a:extLst>
              <a:ext uri="{FF2B5EF4-FFF2-40B4-BE49-F238E27FC236}">
                <a16:creationId xmlns:a16="http://schemas.microsoft.com/office/drawing/2014/main" id="{789B07B9-6C26-40F0-B255-8DEB493DF886}"/>
              </a:ext>
            </a:extLst>
          </p:cNvPr>
          <p:cNvPicPr>
            <a:picLocks noChangeAspect="1"/>
          </p:cNvPicPr>
          <p:nvPr/>
        </p:nvPicPr>
        <p:blipFill>
          <a:blip r:embed="rId2"/>
          <a:stretch>
            <a:fillRect/>
          </a:stretch>
        </p:blipFill>
        <p:spPr>
          <a:xfrm>
            <a:off x="1575758" y="238981"/>
            <a:ext cx="9249417" cy="6158581"/>
          </a:xfrm>
          <a:prstGeom prst="rect">
            <a:avLst/>
          </a:prstGeom>
        </p:spPr>
      </p:pic>
      <p:sp>
        <p:nvSpPr>
          <p:cNvPr id="6" name="TextBox 5">
            <a:extLst>
              <a:ext uri="{FF2B5EF4-FFF2-40B4-BE49-F238E27FC236}">
                <a16:creationId xmlns:a16="http://schemas.microsoft.com/office/drawing/2014/main" id="{5907E9B6-C4F4-4038-A8D8-24D80CC307CA}"/>
              </a:ext>
            </a:extLst>
          </p:cNvPr>
          <p:cNvSpPr txBox="1"/>
          <p:nvPr/>
        </p:nvSpPr>
        <p:spPr>
          <a:xfrm>
            <a:off x="4781910" y="368060"/>
            <a:ext cx="4065916"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a:solidFill>
                  <a:schemeClr val="bg1"/>
                </a:solidFill>
                <a:cs typeface="Calibri Light"/>
              </a:rPr>
              <a:t>Russia</a:t>
            </a:r>
          </a:p>
        </p:txBody>
      </p:sp>
      <p:sp>
        <p:nvSpPr>
          <p:cNvPr id="7" name="TextBox 6">
            <a:extLst>
              <a:ext uri="{FF2B5EF4-FFF2-40B4-BE49-F238E27FC236}">
                <a16:creationId xmlns:a16="http://schemas.microsoft.com/office/drawing/2014/main" id="{0C2F3730-B8A0-4E64-9612-2D4D652CA393}"/>
              </a:ext>
            </a:extLst>
          </p:cNvPr>
          <p:cNvSpPr txBox="1"/>
          <p:nvPr/>
        </p:nvSpPr>
        <p:spPr>
          <a:xfrm>
            <a:off x="7341079" y="5500777"/>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cs typeface="Calibri Light"/>
              </a:rPr>
              <a:t>Ariana and Rayna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624E-F220-4464-9AF0-FAEC45576847}"/>
              </a:ext>
            </a:extLst>
          </p:cNvPr>
          <p:cNvSpPr>
            <a:spLocks noGrp="1"/>
          </p:cNvSpPr>
          <p:nvPr>
            <p:ph type="ctrTitle"/>
          </p:nvPr>
        </p:nvSpPr>
        <p:spPr>
          <a:xfrm>
            <a:off x="3041858" y="-2661779"/>
            <a:ext cx="10782300" cy="3352800"/>
          </a:xfrm>
        </p:spPr>
        <p:txBody>
          <a:bodyPr/>
          <a:lstStyle/>
          <a:p>
            <a:r>
              <a:rPr lang="en-US" sz="4400" u="sng">
                <a:cs typeface="Calibri Light"/>
              </a:rPr>
              <a:t>Transnational Issues</a:t>
            </a:r>
          </a:p>
        </p:txBody>
      </p:sp>
      <p:sp>
        <p:nvSpPr>
          <p:cNvPr id="3" name="Subtitle 2">
            <a:extLst>
              <a:ext uri="{FF2B5EF4-FFF2-40B4-BE49-F238E27FC236}">
                <a16:creationId xmlns:a16="http://schemas.microsoft.com/office/drawing/2014/main" id="{C68E70AA-2B61-423D-BBF2-78CD685950AE}"/>
              </a:ext>
            </a:extLst>
          </p:cNvPr>
          <p:cNvSpPr>
            <a:spLocks noGrp="1"/>
          </p:cNvSpPr>
          <p:nvPr>
            <p:ph type="subTitle" idx="1"/>
          </p:nvPr>
        </p:nvSpPr>
        <p:spPr>
          <a:xfrm>
            <a:off x="1174895" y="1393319"/>
            <a:ext cx="9228201" cy="1645920"/>
          </a:xfrm>
        </p:spPr>
        <p:txBody>
          <a:bodyPr vert="horz" lIns="91440" tIns="45720" rIns="91440" bIns="45720" rtlCol="0" anchor="t">
            <a:normAutofit/>
          </a:bodyPr>
          <a:lstStyle/>
          <a:p>
            <a:pPr marL="457200" indent="-457200">
              <a:buChar char="•"/>
            </a:pPr>
            <a:endParaRPr lang="en-US">
              <a:cs typeface="Calibri Light" panose="020F0302020204030204"/>
            </a:endParaRPr>
          </a:p>
          <a:p>
            <a:pPr marL="457200" indent="-457200">
              <a:buChar char="•"/>
            </a:pPr>
            <a:endParaRPr lang="en-US">
              <a:cs typeface="Calibri Light" panose="020F0302020204030204"/>
            </a:endParaRPr>
          </a:p>
          <a:p>
            <a:pPr marL="457200" indent="-457200">
              <a:buChar char="•"/>
            </a:pPr>
            <a:endParaRPr lang="en-US">
              <a:cs typeface="Calibri Light" panose="020F0302020204030204"/>
            </a:endParaRPr>
          </a:p>
        </p:txBody>
      </p:sp>
      <p:sp>
        <p:nvSpPr>
          <p:cNvPr id="4" name="TextBox 3">
            <a:extLst>
              <a:ext uri="{FF2B5EF4-FFF2-40B4-BE49-F238E27FC236}">
                <a16:creationId xmlns:a16="http://schemas.microsoft.com/office/drawing/2014/main" id="{4EF2CE25-F459-43AB-BF3A-94568B6966C5}"/>
              </a:ext>
            </a:extLst>
          </p:cNvPr>
          <p:cNvSpPr txBox="1"/>
          <p:nvPr/>
        </p:nvSpPr>
        <p:spPr>
          <a:xfrm>
            <a:off x="4918" y="336754"/>
            <a:ext cx="12034682"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u="sng">
                <a:solidFill>
                  <a:schemeClr val="bg1"/>
                </a:solidFill>
                <a:cs typeface="Calibri Light"/>
              </a:rPr>
              <a:t>Illicit Drugs:</a:t>
            </a:r>
          </a:p>
          <a:p>
            <a:pPr marL="742950" lvl="1" indent="-285750">
              <a:buFont typeface="Arial"/>
              <a:buChar char="•"/>
            </a:pPr>
            <a:r>
              <a:rPr lang="en-US" sz="2000">
                <a:solidFill>
                  <a:schemeClr val="bg1"/>
                </a:solidFill>
                <a:ea typeface="+mn-lt"/>
                <a:cs typeface="+mn-lt"/>
              </a:rPr>
              <a:t>limited cultivation of illicit cannabis and opium poppy and producer of methamphetamine, mostly for domestic consumption; government has active illicit crop eradication program; used as transshipment point for Asian opiates, cannabis, and Latin</a:t>
            </a:r>
          </a:p>
          <a:p>
            <a:pPr marL="742950" lvl="1" indent="-285750">
              <a:buFont typeface="Arial"/>
              <a:buChar char="•"/>
            </a:pPr>
            <a:r>
              <a:rPr lang="en-US" sz="2000">
                <a:solidFill>
                  <a:schemeClr val="bg1"/>
                </a:solidFill>
                <a:ea typeface="+mn-lt"/>
                <a:cs typeface="+mn-lt"/>
              </a:rPr>
              <a:t>American cocaine bound for growing domestic markets, to a lesser extent Western and Central Europe, and occasionally to the US; major source of heroin precursor chemicals; corruption and organized crime are key concerns; major consumer of opiates</a:t>
            </a:r>
          </a:p>
          <a:p>
            <a:pPr lvl="1"/>
            <a:r>
              <a:rPr lang="en-US" sz="2400" u="sng">
                <a:solidFill>
                  <a:schemeClr val="bg1"/>
                </a:solidFill>
                <a:ea typeface="+mn-lt"/>
                <a:cs typeface="+mn-lt"/>
              </a:rPr>
              <a:t>Trafficking in Persons:</a:t>
            </a:r>
          </a:p>
          <a:p>
            <a:pPr marL="800100" lvl="1" indent="-342900">
              <a:buFont typeface="Arial"/>
              <a:buChar char="•"/>
            </a:pPr>
            <a:r>
              <a:rPr lang="en-US" sz="2000">
                <a:solidFill>
                  <a:schemeClr val="bg1"/>
                </a:solidFill>
                <a:ea typeface="+mn-lt"/>
                <a:cs typeface="+mn-lt"/>
              </a:rPr>
              <a:t>Russia is a source, transit, and destination country for men, women, and children who are subjected to forced labor and sex trafficking; with millions of foreign workers, forced labor is Russia’s predominant human trafficking problem and sometimes involves organized crime syndicates; workers from Russia, and other European countries</a:t>
            </a:r>
          </a:p>
          <a:p>
            <a:pPr lvl="1"/>
            <a:r>
              <a:rPr lang="en-US" sz="2400" u="sng">
                <a:solidFill>
                  <a:schemeClr val="bg1"/>
                </a:solidFill>
                <a:ea typeface="+mn-lt"/>
                <a:cs typeface="+mn-lt"/>
              </a:rPr>
              <a:t>Disputes:</a:t>
            </a:r>
          </a:p>
          <a:p>
            <a:pPr marL="800100" lvl="1" indent="-342900">
              <a:buFont typeface="Arial"/>
              <a:buChar char="•"/>
            </a:pPr>
            <a:r>
              <a:rPr lang="en-US" sz="2000">
                <a:solidFill>
                  <a:schemeClr val="bg1"/>
                </a:solidFill>
                <a:ea typeface="+mn-lt"/>
                <a:cs typeface="+mn-lt"/>
              </a:rPr>
              <a:t>China and Russia have demarcated the once disputed islands at the Amur and Ussuri confluence and in the Argun River in accordance with the 2004 Agreement, ending their centuries-long border disputes</a:t>
            </a:r>
          </a:p>
          <a:p>
            <a:pPr marL="800100" lvl="1" indent="-342900">
              <a:buFont typeface="Arial"/>
              <a:buChar char="•"/>
            </a:pPr>
            <a:r>
              <a:rPr lang="en-US" sz="2000">
                <a:solidFill>
                  <a:schemeClr val="bg1"/>
                </a:solidFill>
                <a:ea typeface="+mn-lt"/>
                <a:cs typeface="+mn-lt"/>
              </a:rPr>
              <a:t> the sovereignty dispute over the islands of Etorofu, </a:t>
            </a:r>
            <a:r>
              <a:rPr lang="en-US" sz="2000" err="1">
                <a:solidFill>
                  <a:schemeClr val="bg1"/>
                </a:solidFill>
                <a:ea typeface="+mn-lt"/>
                <a:cs typeface="+mn-lt"/>
              </a:rPr>
              <a:t>Kunashiri</a:t>
            </a:r>
            <a:r>
              <a:rPr lang="en-US" sz="2000">
                <a:solidFill>
                  <a:schemeClr val="bg1"/>
                </a:solidFill>
                <a:ea typeface="+mn-lt"/>
                <a:cs typeface="+mn-lt"/>
              </a:rPr>
              <a:t>, Shikotan, and the </a:t>
            </a:r>
            <a:r>
              <a:rPr lang="en-US" sz="2000" err="1">
                <a:solidFill>
                  <a:schemeClr val="bg1"/>
                </a:solidFill>
                <a:ea typeface="+mn-lt"/>
                <a:cs typeface="+mn-lt"/>
              </a:rPr>
              <a:t>Habomai</a:t>
            </a:r>
            <a:r>
              <a:rPr lang="en-US" sz="2000">
                <a:solidFill>
                  <a:schemeClr val="bg1"/>
                </a:solidFill>
                <a:ea typeface="+mn-lt"/>
                <a:cs typeface="+mn-lt"/>
              </a:rPr>
              <a:t> group, known in Japan as the "Northern Territories" and in Russia as the "Southern Kurils," occupied by the Soviet Union in 1945, now administered by Russia, and claimed by Japan, remains the primary sticking point to signing a peace treaty formally ending World War II hostilities</a:t>
            </a:r>
            <a:endParaRPr lang="en-US" sz="2000">
              <a:solidFill>
                <a:schemeClr val="bg1"/>
              </a:solidFill>
              <a:cs typeface="Calibri Light" panose="020F0302020204030204"/>
            </a:endParaRPr>
          </a:p>
        </p:txBody>
      </p:sp>
    </p:spTree>
    <p:extLst>
      <p:ext uri="{BB962C8B-B14F-4D97-AF65-F5344CB8AC3E}">
        <p14:creationId xmlns:p14="http://schemas.microsoft.com/office/powerpoint/2010/main" val="98391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2AD429-7705-4DC7-B76C-7F8BDB31BEE5}"/>
              </a:ext>
            </a:extLst>
          </p:cNvPr>
          <p:cNvSpPr txBox="1"/>
          <p:nvPr/>
        </p:nvSpPr>
        <p:spPr>
          <a:xfrm>
            <a:off x="222052" y="1089482"/>
            <a:ext cx="8005313" cy="59862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700">
                <a:solidFill>
                  <a:schemeClr val="bg1"/>
                </a:solidFill>
              </a:rPr>
              <a:t>Official Name: Russian Federation</a:t>
            </a:r>
            <a:endParaRPr lang="en-US" sz="2700">
              <a:solidFill>
                <a:schemeClr val="bg1"/>
              </a:solidFill>
              <a:cs typeface="Calibri Light"/>
            </a:endParaRPr>
          </a:p>
          <a:p>
            <a:endParaRPr lang="en-US" sz="2700">
              <a:solidFill>
                <a:schemeClr val="bg1"/>
              </a:solidFill>
              <a:cs typeface="Calibri Light"/>
            </a:endParaRPr>
          </a:p>
          <a:p>
            <a:r>
              <a:rPr lang="en-US" sz="2700">
                <a:solidFill>
                  <a:schemeClr val="bg1"/>
                </a:solidFill>
                <a:cs typeface="Calibri Light"/>
              </a:rPr>
              <a:t>Form of Government: Semi – Presidential Federation </a:t>
            </a:r>
          </a:p>
          <a:p>
            <a:endParaRPr lang="en-US" sz="2700">
              <a:solidFill>
                <a:schemeClr val="bg1"/>
              </a:solidFill>
              <a:cs typeface="Calibri Light"/>
            </a:endParaRPr>
          </a:p>
          <a:p>
            <a:r>
              <a:rPr lang="en-US" sz="2700">
                <a:solidFill>
                  <a:schemeClr val="bg1"/>
                </a:solidFill>
                <a:cs typeface="Calibri Light"/>
              </a:rPr>
              <a:t>Capital: Moscow</a:t>
            </a:r>
          </a:p>
          <a:p>
            <a:endParaRPr lang="en-US" sz="2700">
              <a:solidFill>
                <a:schemeClr val="bg1"/>
              </a:solidFill>
              <a:cs typeface="Calibri Light"/>
            </a:endParaRPr>
          </a:p>
          <a:p>
            <a:r>
              <a:rPr lang="en-US" sz="2700">
                <a:solidFill>
                  <a:schemeClr val="bg1"/>
                </a:solidFill>
                <a:cs typeface="Calibri Light"/>
              </a:rPr>
              <a:t>Population: 142,122, 776</a:t>
            </a:r>
          </a:p>
          <a:p>
            <a:endParaRPr lang="en-US" sz="2700">
              <a:solidFill>
                <a:schemeClr val="bg1"/>
              </a:solidFill>
              <a:cs typeface="Calibri Light"/>
            </a:endParaRPr>
          </a:p>
          <a:p>
            <a:r>
              <a:rPr lang="en-US" sz="2700">
                <a:solidFill>
                  <a:schemeClr val="bg1"/>
                </a:solidFill>
                <a:cs typeface="Calibri Light"/>
              </a:rPr>
              <a:t>Official Language: Russian </a:t>
            </a:r>
          </a:p>
          <a:p>
            <a:endParaRPr lang="en-US" sz="2700">
              <a:solidFill>
                <a:schemeClr val="bg1"/>
              </a:solidFill>
              <a:cs typeface="Calibri Light"/>
            </a:endParaRPr>
          </a:p>
          <a:p>
            <a:r>
              <a:rPr lang="en-US" sz="2700">
                <a:solidFill>
                  <a:schemeClr val="bg1"/>
                </a:solidFill>
                <a:cs typeface="Calibri Light"/>
              </a:rPr>
              <a:t>Money: Ruble </a:t>
            </a:r>
          </a:p>
          <a:p>
            <a:endParaRPr lang="en-US" sz="2700">
              <a:solidFill>
                <a:schemeClr val="bg1"/>
              </a:solidFill>
              <a:cs typeface="Calibri Light"/>
            </a:endParaRPr>
          </a:p>
          <a:p>
            <a:r>
              <a:rPr lang="en-US" sz="2700">
                <a:solidFill>
                  <a:schemeClr val="bg1"/>
                </a:solidFill>
                <a:cs typeface="Calibri Light"/>
              </a:rPr>
              <a:t>Area: 6,592,772 </a:t>
            </a:r>
          </a:p>
          <a:p>
            <a:endParaRPr lang="en-US" sz="3200">
              <a:cs typeface="Calibri Light"/>
            </a:endParaRPr>
          </a:p>
        </p:txBody>
      </p:sp>
      <p:pic>
        <p:nvPicPr>
          <p:cNvPr id="5" name="Picture 5" descr="A person that is standing in the grass&#10;&#10;Description generated with very high confidence">
            <a:extLst>
              <a:ext uri="{FF2B5EF4-FFF2-40B4-BE49-F238E27FC236}">
                <a16:creationId xmlns:a16="http://schemas.microsoft.com/office/drawing/2014/main" id="{A83296FC-7145-440A-A94F-FD1F0E9A3F58}"/>
              </a:ext>
            </a:extLst>
          </p:cNvPr>
          <p:cNvPicPr>
            <a:picLocks noChangeAspect="1"/>
          </p:cNvPicPr>
          <p:nvPr/>
        </p:nvPicPr>
        <p:blipFill>
          <a:blip r:embed="rId2"/>
          <a:stretch>
            <a:fillRect/>
          </a:stretch>
        </p:blipFill>
        <p:spPr>
          <a:xfrm>
            <a:off x="7702855" y="651355"/>
            <a:ext cx="4247286" cy="5645176"/>
          </a:xfrm>
          <a:prstGeom prst="rect">
            <a:avLst/>
          </a:prstGeom>
        </p:spPr>
      </p:pic>
      <p:sp>
        <p:nvSpPr>
          <p:cNvPr id="7" name="TextBox 6">
            <a:extLst>
              <a:ext uri="{FF2B5EF4-FFF2-40B4-BE49-F238E27FC236}">
                <a16:creationId xmlns:a16="http://schemas.microsoft.com/office/drawing/2014/main" id="{3E55EC85-8435-48B5-A22B-8241C1D902E3}"/>
              </a:ext>
            </a:extLst>
          </p:cNvPr>
          <p:cNvSpPr txBox="1"/>
          <p:nvPr/>
        </p:nvSpPr>
        <p:spPr>
          <a:xfrm>
            <a:off x="1978324" y="296173"/>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u="sng">
                <a:solidFill>
                  <a:schemeClr val="bg1"/>
                </a:solidFill>
                <a:cs typeface="Calibri Light"/>
              </a:rPr>
              <a:t>Fast Facts</a:t>
            </a:r>
            <a:r>
              <a:rPr lang="en-US" sz="4000" b="1">
                <a:solidFill>
                  <a:schemeClr val="bg1"/>
                </a:solidFill>
                <a:cs typeface="Calibri Light"/>
              </a:rPr>
              <a:t> </a:t>
            </a:r>
          </a:p>
        </p:txBody>
      </p:sp>
    </p:spTree>
    <p:extLst>
      <p:ext uri="{BB962C8B-B14F-4D97-AF65-F5344CB8AC3E}">
        <p14:creationId xmlns:p14="http://schemas.microsoft.com/office/powerpoint/2010/main" val="950491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E6B03-1DDF-4332-9300-03081D20E7FF}"/>
              </a:ext>
            </a:extLst>
          </p:cNvPr>
          <p:cNvSpPr>
            <a:spLocks noGrp="1"/>
          </p:cNvSpPr>
          <p:nvPr>
            <p:ph type="ctrTitle"/>
          </p:nvPr>
        </p:nvSpPr>
        <p:spPr>
          <a:xfrm>
            <a:off x="704145" y="-2633452"/>
            <a:ext cx="10782300" cy="3352800"/>
          </a:xfrm>
        </p:spPr>
        <p:txBody>
          <a:bodyPr/>
          <a:lstStyle/>
          <a:p>
            <a:pPr algn="ctr"/>
            <a:r>
              <a:rPr lang="en-US" sz="4000" b="1" u="sng">
                <a:cs typeface="Calibri Light"/>
              </a:rPr>
              <a:t>Economy</a:t>
            </a:r>
          </a:p>
        </p:txBody>
      </p:sp>
      <p:sp>
        <p:nvSpPr>
          <p:cNvPr id="3" name="Subtitle 2">
            <a:extLst>
              <a:ext uri="{FF2B5EF4-FFF2-40B4-BE49-F238E27FC236}">
                <a16:creationId xmlns:a16="http://schemas.microsoft.com/office/drawing/2014/main" id="{03DD9055-1648-4260-BF51-B03642E453A9}"/>
              </a:ext>
            </a:extLst>
          </p:cNvPr>
          <p:cNvSpPr>
            <a:spLocks noGrp="1"/>
          </p:cNvSpPr>
          <p:nvPr>
            <p:ph type="subTitle" idx="1"/>
          </p:nvPr>
        </p:nvSpPr>
        <p:spPr>
          <a:xfrm>
            <a:off x="500202" y="767494"/>
            <a:ext cx="11322290" cy="5692986"/>
          </a:xfrm>
        </p:spPr>
        <p:txBody>
          <a:bodyPr vert="horz" lIns="91440" tIns="45720" rIns="91440" bIns="45720" rtlCol="0" anchor="t">
            <a:noAutofit/>
          </a:bodyPr>
          <a:lstStyle/>
          <a:p>
            <a:pPr marL="457200" indent="-457200">
              <a:buChar char="•"/>
            </a:pPr>
            <a:r>
              <a:rPr lang="en-US" sz="3100">
                <a:cs typeface="Calibri Light" panose="020F0302020204030204"/>
              </a:rPr>
              <a:t>since the collapse of the Soviet Union, Russia has undergone significant changes, moving from a centrally planned economy to a market-based economy</a:t>
            </a:r>
          </a:p>
          <a:p>
            <a:pPr marL="457200" indent="-457200">
              <a:buChar char="•"/>
            </a:pPr>
            <a:r>
              <a:rPr lang="en-US" sz="3100">
                <a:cs typeface="Calibri Light" panose="020F0302020204030204"/>
              </a:rPr>
              <a:t>after a combination of falling oil prices, international sanctions, and structural limitations, Russia was pushed into a deep recession, and reform has stalled in recent years</a:t>
            </a:r>
          </a:p>
          <a:p>
            <a:pPr marL="457200" indent="-457200">
              <a:buChar char="•"/>
            </a:pPr>
            <a:r>
              <a:rPr lang="en-US" sz="3100">
                <a:cs typeface="Calibri Light" panose="020F0302020204030204"/>
              </a:rPr>
              <a:t>Russia's heavily dependent on the movement of world commodity prices as reliance on commodity exports makes it more vulnerable to boom and bust cycles that follow the swings in global prices</a:t>
            </a:r>
          </a:p>
          <a:p>
            <a:pPr marL="457200" indent="-457200">
              <a:buChar char="•"/>
            </a:pPr>
            <a:r>
              <a:rPr lang="en-US" sz="3100">
                <a:cs typeface="Calibri Light" panose="020F0302020204030204"/>
              </a:rPr>
              <a:t>Russia's GDP in 2017 was $4.016 trillion </a:t>
            </a:r>
          </a:p>
          <a:p>
            <a:pPr marL="457200" indent="-457200">
              <a:buChar char="•"/>
            </a:pPr>
            <a:r>
              <a:rPr lang="en-US" sz="3100">
                <a:cs typeface="Calibri Light" panose="020F0302020204030204"/>
              </a:rPr>
              <a:t>In 2017, unemployment rate was 5.2%</a:t>
            </a:r>
          </a:p>
          <a:p>
            <a:pPr marL="457200" indent="-457200">
              <a:buChar char="•"/>
            </a:pPr>
            <a:r>
              <a:rPr lang="en-US" sz="3100">
                <a:cs typeface="Calibri Light" panose="020F0302020204030204"/>
              </a:rPr>
              <a:t>13.3</a:t>
            </a:r>
            <a:r>
              <a:rPr lang="en-US" sz="3100">
                <a:solidFill>
                  <a:srgbClr val="FFFFFF"/>
                </a:solidFill>
                <a:cs typeface="Calibri Light" panose="020F0302020204030204"/>
              </a:rPr>
              <a:t>% of the population was below the poverty line</a:t>
            </a:r>
            <a:endParaRPr lang="en-US">
              <a:cs typeface="Calibri Light" panose="020F0302020204030204"/>
            </a:endParaRPr>
          </a:p>
          <a:p>
            <a:pPr marL="457200" indent="-457200">
              <a:buChar char="•"/>
            </a:pPr>
            <a:endParaRPr lang="en-US" sz="2800">
              <a:cs typeface="Calibri Light" panose="020F0302020204030204"/>
            </a:endParaRPr>
          </a:p>
          <a:p>
            <a:pPr marL="457200" indent="-457200">
              <a:buChar char="•"/>
            </a:pPr>
            <a:endParaRPr lang="en-US">
              <a:cs typeface="Calibri Light" panose="020F0302020204030204"/>
            </a:endParaRPr>
          </a:p>
          <a:p>
            <a:pPr marL="457200" indent="-457200">
              <a:buChar char="•"/>
            </a:pPr>
            <a:endParaRPr lang="en-US">
              <a:cs typeface="Calibri Light" panose="020F0302020204030204"/>
            </a:endParaRPr>
          </a:p>
        </p:txBody>
      </p:sp>
    </p:spTree>
    <p:extLst>
      <p:ext uri="{BB962C8B-B14F-4D97-AF65-F5344CB8AC3E}">
        <p14:creationId xmlns:p14="http://schemas.microsoft.com/office/powerpoint/2010/main" val="2933790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FCD424-B868-4C20-BD6B-38B407A30FC8}"/>
              </a:ext>
            </a:extLst>
          </p:cNvPr>
          <p:cNvSpPr>
            <a:spLocks noGrp="1"/>
          </p:cNvSpPr>
          <p:nvPr>
            <p:ph type="subTitle" idx="1"/>
          </p:nvPr>
        </p:nvSpPr>
        <p:spPr>
          <a:xfrm>
            <a:off x="1025091" y="171709"/>
            <a:ext cx="9228201" cy="1645920"/>
          </a:xfrm>
        </p:spPr>
        <p:txBody>
          <a:bodyPr vert="horz" lIns="91440" tIns="45720" rIns="91440" bIns="45720" rtlCol="0" anchor="t">
            <a:noAutofit/>
          </a:bodyPr>
          <a:lstStyle/>
          <a:p>
            <a:pPr algn="ctr"/>
            <a:r>
              <a:rPr lang="en-US" sz="4000" u="sng">
                <a:cs typeface="Calibri Light"/>
              </a:rPr>
              <a:t>Geography</a:t>
            </a:r>
            <a:endParaRPr lang="en-US" u="sng"/>
          </a:p>
          <a:p>
            <a:pPr marL="457200" indent="-457200">
              <a:buChar char="•"/>
            </a:pPr>
            <a:r>
              <a:rPr lang="en-US" sz="4400">
                <a:cs typeface="Calibri Light"/>
              </a:rPr>
              <a:t>Location:</a:t>
            </a:r>
            <a:endParaRPr lang="en-US" sz="4400">
              <a:solidFill>
                <a:srgbClr val="FFFFFF"/>
              </a:solidFill>
              <a:cs typeface="Calibri Light"/>
            </a:endParaRPr>
          </a:p>
          <a:p>
            <a:pPr marL="914400" lvl="1" algn="l">
              <a:buChar char="•"/>
            </a:pPr>
            <a:r>
              <a:rPr lang="en-US" sz="3200">
                <a:solidFill>
                  <a:srgbClr val="FFFFFF"/>
                </a:solidFill>
                <a:cs typeface="Calibri Light"/>
              </a:rPr>
              <a:t>North Asia bordering the Arctic Ocean extending from Europe to the North Pacific Ocean</a:t>
            </a:r>
          </a:p>
          <a:p>
            <a:pPr marL="914400" lvl="1" algn="l">
              <a:buChar char="•"/>
            </a:pPr>
            <a:endParaRPr lang="en-US" sz="3200">
              <a:solidFill>
                <a:srgbClr val="FFFFFF"/>
              </a:solidFill>
              <a:cs typeface="Calibri Light"/>
            </a:endParaRPr>
          </a:p>
          <a:p>
            <a:pPr marL="914400" lvl="1" algn="l">
              <a:buChar char="•"/>
            </a:pPr>
            <a:r>
              <a:rPr lang="en-US" sz="3200">
                <a:solidFill>
                  <a:srgbClr val="FFFFFF"/>
                </a:solidFill>
                <a:cs typeface="Calibri Light"/>
              </a:rPr>
              <a:t>approximately 1.8 times the size of the US</a:t>
            </a:r>
          </a:p>
          <a:p>
            <a:pPr marL="914400" lvl="1" algn="l">
              <a:buChar char="•"/>
            </a:pPr>
            <a:endParaRPr lang="en-US" sz="3200">
              <a:solidFill>
                <a:srgbClr val="FFFFFF"/>
              </a:solidFill>
              <a:cs typeface="Calibri Light"/>
            </a:endParaRPr>
          </a:p>
          <a:p>
            <a:pPr marL="914400" lvl="1" algn="l">
              <a:buChar char="•"/>
            </a:pPr>
            <a:r>
              <a:rPr lang="en-US" sz="3200">
                <a:solidFill>
                  <a:srgbClr val="FFFFFF"/>
                </a:solidFill>
                <a:cs typeface="Calibri Light"/>
              </a:rPr>
              <a:t>largest country in the world in terms of area but unfavorably  located in relation to major sea lanes of the world, despite its size, it lacks proper soil and climates for agriculture </a:t>
            </a:r>
          </a:p>
          <a:p>
            <a:pPr marL="914400" lvl="1" algn="l">
              <a:buChar char="•"/>
            </a:pPr>
            <a:endParaRPr lang="en-US" sz="3200">
              <a:solidFill>
                <a:srgbClr val="FFFFFF"/>
              </a:solidFill>
              <a:cs typeface="Calibri Light"/>
            </a:endParaRPr>
          </a:p>
          <a:p>
            <a:pPr marL="914400" lvl="1" algn="l">
              <a:buChar char="•"/>
            </a:pPr>
            <a:r>
              <a:rPr lang="en-US" sz="3200">
                <a:solidFill>
                  <a:srgbClr val="FFFFFF"/>
                </a:solidFill>
                <a:cs typeface="Calibri Light"/>
              </a:rPr>
              <a:t>13.1% of agricultural land </a:t>
            </a:r>
          </a:p>
        </p:txBody>
      </p:sp>
    </p:spTree>
    <p:extLst>
      <p:ext uri="{BB962C8B-B14F-4D97-AF65-F5344CB8AC3E}">
        <p14:creationId xmlns:p14="http://schemas.microsoft.com/office/powerpoint/2010/main" val="1245364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04F8F8-015B-440D-9C6D-21840E6089F9}"/>
              </a:ext>
            </a:extLst>
          </p:cNvPr>
          <p:cNvSpPr txBox="1"/>
          <p:nvPr/>
        </p:nvSpPr>
        <p:spPr>
          <a:xfrm>
            <a:off x="885648" y="109267"/>
            <a:ext cx="10693877" cy="80021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u="sng">
                <a:solidFill>
                  <a:schemeClr val="bg1"/>
                </a:solidFill>
              </a:rPr>
              <a:t>Government</a:t>
            </a:r>
            <a:r>
              <a:rPr lang="en-US" b="1">
                <a:solidFill>
                  <a:schemeClr val="bg1"/>
                </a:solidFill>
              </a:rPr>
              <a:t> </a:t>
            </a:r>
            <a:endParaRPr lang="en-US">
              <a:solidFill>
                <a:schemeClr val="bg1"/>
              </a:solidFill>
            </a:endParaRPr>
          </a:p>
          <a:p>
            <a:endParaRPr lang="en-US" b="1">
              <a:solidFill>
                <a:schemeClr val="bg1"/>
              </a:solidFill>
              <a:cs typeface="Calibri Light"/>
            </a:endParaRPr>
          </a:p>
          <a:p>
            <a:r>
              <a:rPr lang="en-US" sz="2400">
                <a:solidFill>
                  <a:schemeClr val="bg1"/>
                </a:solidFill>
                <a:ea typeface="+mn-lt"/>
                <a:cs typeface="+mn-lt"/>
              </a:rPr>
              <a:t>Russia's history as a democracy is short. The country's first election, in 1917, was quickly reversed by the Bolsheviks, and it wasn't until the 1991 election of Boris Yeltsin that democracy took hold.</a:t>
            </a:r>
            <a:endParaRPr lang="en-US" sz="2400">
              <a:solidFill>
                <a:schemeClr val="bg1"/>
              </a:solidFill>
              <a:cs typeface="Calibri Light"/>
            </a:endParaRPr>
          </a:p>
          <a:p>
            <a:endParaRPr lang="en-US" sz="2400">
              <a:solidFill>
                <a:schemeClr val="bg1"/>
              </a:solidFill>
              <a:ea typeface="+mn-lt"/>
              <a:cs typeface="+mn-lt"/>
            </a:endParaRPr>
          </a:p>
          <a:p>
            <a:r>
              <a:rPr lang="en-US" sz="2400">
                <a:solidFill>
                  <a:schemeClr val="bg1"/>
                </a:solidFill>
                <a:ea typeface="+mn-lt"/>
                <a:cs typeface="+mn-lt"/>
              </a:rPr>
              <a:t>Russia is a federation of 86 republics, provinces, territories, and districts, all controlled by the government in Moscow. The head of state is a president elected by the people.</a:t>
            </a:r>
            <a:endParaRPr lang="en-US" sz="2400">
              <a:solidFill>
                <a:schemeClr val="bg1"/>
              </a:solidFill>
              <a:cs typeface="Calibri Light"/>
            </a:endParaRPr>
          </a:p>
          <a:p>
            <a:endParaRPr lang="en-US" sz="2400" b="1">
              <a:solidFill>
                <a:schemeClr val="bg1"/>
              </a:solidFill>
              <a:cs typeface="Calibri Light"/>
            </a:endParaRPr>
          </a:p>
          <a:p>
            <a:r>
              <a:rPr lang="en-US" sz="2400" b="1" u="sng">
                <a:solidFill>
                  <a:schemeClr val="bg1"/>
                </a:solidFill>
                <a:cs typeface="Calibri Light"/>
              </a:rPr>
              <a:t>Legal System: </a:t>
            </a:r>
          </a:p>
          <a:p>
            <a:r>
              <a:rPr lang="en-US" sz="2400" b="1">
                <a:solidFill>
                  <a:schemeClr val="bg1"/>
                </a:solidFill>
                <a:cs typeface="Calibri Light"/>
              </a:rPr>
              <a:t>civil law system; judicial review of legislative acts </a:t>
            </a:r>
          </a:p>
          <a:p>
            <a:endParaRPr lang="en-US" sz="2400" b="1">
              <a:solidFill>
                <a:schemeClr val="bg1"/>
              </a:solidFill>
              <a:cs typeface="Calibri Light"/>
            </a:endParaRPr>
          </a:p>
          <a:p>
            <a:r>
              <a:rPr lang="en-US" sz="2400" b="1">
                <a:solidFill>
                  <a:schemeClr val="bg1"/>
                </a:solidFill>
                <a:cs typeface="Calibri Light"/>
              </a:rPr>
              <a:t>Executive Branch :</a:t>
            </a:r>
          </a:p>
          <a:p>
            <a:r>
              <a:rPr lang="en-US" sz="2400" b="1">
                <a:solidFill>
                  <a:schemeClr val="bg1"/>
                </a:solidFill>
                <a:cs typeface="Calibri Light"/>
              </a:rPr>
              <a:t>chief of state - </a:t>
            </a:r>
            <a:r>
              <a:rPr lang="en-US" sz="2400">
                <a:solidFill>
                  <a:schemeClr val="bg1"/>
                </a:solidFill>
                <a:ea typeface="+mn-lt"/>
                <a:cs typeface="+mn-lt"/>
              </a:rPr>
              <a:t>President Vladimir Vladimirovich PUTIN (since 7 May 2012)</a:t>
            </a:r>
            <a:endParaRPr lang="en-US" sz="2400">
              <a:solidFill>
                <a:schemeClr val="bg1"/>
              </a:solidFill>
              <a:cs typeface="Calibri Light"/>
            </a:endParaRPr>
          </a:p>
          <a:p>
            <a:r>
              <a:rPr lang="en-US" sz="2400" b="1">
                <a:solidFill>
                  <a:schemeClr val="bg1"/>
                </a:solidFill>
                <a:cs typeface="Calibri Light"/>
              </a:rPr>
              <a:t>political parties</a:t>
            </a:r>
            <a:r>
              <a:rPr lang="en-US" sz="2400">
                <a:solidFill>
                  <a:schemeClr val="bg1"/>
                </a:solidFill>
                <a:cs typeface="Calibri Light"/>
              </a:rPr>
              <a:t>  - </a:t>
            </a:r>
            <a:r>
              <a:rPr lang="en-US" sz="2400">
                <a:solidFill>
                  <a:schemeClr val="bg1"/>
                </a:solidFill>
                <a:ea typeface="+mn-lt"/>
                <a:cs typeface="+mn-lt"/>
              </a:rPr>
              <a:t>64 political parties are registered with Russia's Ministry of Justice (as of September 2018), but only four parties maintain representation in Russia's national legislature</a:t>
            </a:r>
            <a:r>
              <a:rPr lang="en-US" sz="2400">
                <a:solidFill>
                  <a:schemeClr val="bg1"/>
                </a:solidFill>
                <a:cs typeface="Calibri Light"/>
              </a:rPr>
              <a:t> </a:t>
            </a:r>
          </a:p>
          <a:p>
            <a:endParaRPr lang="en-US" sz="2400" b="1">
              <a:solidFill>
                <a:schemeClr val="bg1"/>
              </a:solidFill>
              <a:cs typeface="Calibri Light"/>
            </a:endParaRPr>
          </a:p>
          <a:p>
            <a:endParaRPr lang="en-US" sz="2400" b="1">
              <a:solidFill>
                <a:schemeClr val="bg1"/>
              </a:solidFill>
              <a:cs typeface="Calibri Light"/>
            </a:endParaRPr>
          </a:p>
          <a:p>
            <a:endParaRPr lang="en-US" sz="2400" b="1">
              <a:solidFill>
                <a:schemeClr val="bg1"/>
              </a:solidFill>
              <a:cs typeface="Calibri Light"/>
            </a:endParaRPr>
          </a:p>
          <a:p>
            <a:endParaRPr lang="en-US" sz="2400" b="1">
              <a:solidFill>
                <a:schemeClr val="bg1"/>
              </a:solidFill>
              <a:cs typeface="Calibri Light"/>
            </a:endParaRPr>
          </a:p>
        </p:txBody>
      </p:sp>
    </p:spTree>
    <p:extLst>
      <p:ext uri="{BB962C8B-B14F-4D97-AF65-F5344CB8AC3E}">
        <p14:creationId xmlns:p14="http://schemas.microsoft.com/office/powerpoint/2010/main" val="140209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C56B93-5CD0-40D6-8285-75349B30AD55}"/>
              </a:ext>
            </a:extLst>
          </p:cNvPr>
          <p:cNvSpPr txBox="1"/>
          <p:nvPr/>
        </p:nvSpPr>
        <p:spPr>
          <a:xfrm>
            <a:off x="1029420" y="669984"/>
            <a:ext cx="10449463"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u="sng">
                <a:solidFill>
                  <a:schemeClr val="bg1"/>
                </a:solidFill>
                <a:cs typeface="Calibri Light"/>
              </a:rPr>
              <a:t>Energy</a:t>
            </a:r>
            <a:r>
              <a:rPr lang="en-US" sz="4000">
                <a:solidFill>
                  <a:schemeClr val="bg1"/>
                </a:solidFill>
                <a:cs typeface="Calibri Light"/>
              </a:rPr>
              <a:t> </a:t>
            </a:r>
            <a:endParaRPr lang="en-US">
              <a:solidFill>
                <a:schemeClr val="bg1"/>
              </a:solidFill>
              <a:cs typeface="Calibri Light"/>
            </a:endParaRPr>
          </a:p>
          <a:p>
            <a:pPr marL="571500" indent="-571500">
              <a:buFont typeface="Arial"/>
              <a:buChar char="•"/>
            </a:pPr>
            <a:endParaRPr lang="en-US" sz="3200">
              <a:solidFill>
                <a:schemeClr val="bg1"/>
              </a:solidFill>
              <a:cs typeface="Calibri Light"/>
            </a:endParaRPr>
          </a:p>
          <a:p>
            <a:pPr marL="571500" indent="-571500">
              <a:buFont typeface="Arial"/>
              <a:buChar char="•"/>
            </a:pPr>
            <a:r>
              <a:rPr lang="en-US" sz="3200">
                <a:solidFill>
                  <a:schemeClr val="bg1"/>
                </a:solidFill>
                <a:cs typeface="Calibri Light"/>
              </a:rPr>
              <a:t>one of the world's leading producers of oil and natural gas</a:t>
            </a:r>
          </a:p>
          <a:p>
            <a:pPr marL="571500" indent="-571500">
              <a:buFont typeface="Arial"/>
              <a:buChar char="•"/>
            </a:pPr>
            <a:endParaRPr lang="en-US" sz="3200">
              <a:solidFill>
                <a:schemeClr val="bg1"/>
              </a:solidFill>
              <a:cs typeface="Calibri Light"/>
            </a:endParaRPr>
          </a:p>
          <a:p>
            <a:pPr marL="571500" indent="-571500">
              <a:buFont typeface="Arial"/>
              <a:buChar char="•"/>
            </a:pPr>
            <a:r>
              <a:rPr lang="en-US" sz="3200">
                <a:solidFill>
                  <a:schemeClr val="bg1"/>
                </a:solidFill>
                <a:cs typeface="Calibri Light"/>
              </a:rPr>
              <a:t>number one producer of crude oil </a:t>
            </a:r>
          </a:p>
          <a:p>
            <a:pPr marL="571500" indent="-571500">
              <a:buFont typeface="Arial"/>
              <a:buChar char="•"/>
            </a:pPr>
            <a:endParaRPr lang="en-US" sz="3200">
              <a:solidFill>
                <a:schemeClr val="bg1"/>
              </a:solidFill>
              <a:cs typeface="Calibri Light"/>
            </a:endParaRPr>
          </a:p>
          <a:p>
            <a:pPr marL="571500" indent="-571500">
              <a:buFont typeface="Arial"/>
              <a:buChar char="•"/>
            </a:pPr>
            <a:r>
              <a:rPr lang="en-US" sz="3200">
                <a:solidFill>
                  <a:schemeClr val="bg1"/>
                </a:solidFill>
                <a:cs typeface="Calibri Light"/>
              </a:rPr>
              <a:t>second largest exporter of crude oil </a:t>
            </a:r>
          </a:p>
          <a:p>
            <a:pPr marL="571500" indent="-571500">
              <a:buFont typeface="Arial"/>
              <a:buChar char="•"/>
            </a:pPr>
            <a:endParaRPr lang="en-US" sz="3200">
              <a:solidFill>
                <a:schemeClr val="bg1"/>
              </a:solidFill>
              <a:cs typeface="Calibri Light"/>
            </a:endParaRPr>
          </a:p>
          <a:p>
            <a:pPr marL="571500" indent="-571500">
              <a:buFont typeface="Arial"/>
              <a:buChar char="•"/>
            </a:pPr>
            <a:r>
              <a:rPr lang="en-US" sz="3200">
                <a:solidFill>
                  <a:schemeClr val="bg1"/>
                </a:solidFill>
                <a:cs typeface="Calibri Light"/>
              </a:rPr>
              <a:t>second largest "natural gas" producer </a:t>
            </a:r>
          </a:p>
          <a:p>
            <a:pPr marL="571500" indent="-571500">
              <a:buFont typeface="Arial"/>
              <a:buChar char="•"/>
            </a:pPr>
            <a:endParaRPr lang="en-US" sz="3200">
              <a:solidFill>
                <a:schemeClr val="bg1"/>
              </a:solidFill>
              <a:cs typeface="Calibri Light"/>
            </a:endParaRPr>
          </a:p>
          <a:p>
            <a:pPr marL="571500" indent="-571500">
              <a:buFont typeface="Arial"/>
              <a:buChar char="•"/>
            </a:pPr>
            <a:endParaRPr lang="en-US" sz="3200">
              <a:solidFill>
                <a:schemeClr val="bg1"/>
              </a:solidFill>
              <a:cs typeface="Calibri Light"/>
            </a:endParaRPr>
          </a:p>
          <a:p>
            <a:pPr marL="571500" indent="-571500">
              <a:buFont typeface="Arial"/>
              <a:buChar char="•"/>
            </a:pPr>
            <a:endParaRPr lang="en-US" sz="3200">
              <a:solidFill>
                <a:schemeClr val="bg1"/>
              </a:solidFill>
              <a:cs typeface="Calibri Light"/>
            </a:endParaRPr>
          </a:p>
          <a:p>
            <a:pPr marL="571500" indent="-571500">
              <a:buFont typeface="Arial"/>
              <a:buChar char="•"/>
            </a:pPr>
            <a:endParaRPr lang="en-US" sz="3200">
              <a:solidFill>
                <a:schemeClr val="bg1"/>
              </a:solidFill>
              <a:cs typeface="Calibri Light"/>
            </a:endParaRPr>
          </a:p>
        </p:txBody>
      </p:sp>
    </p:spTree>
    <p:extLst>
      <p:ext uri="{BB962C8B-B14F-4D97-AF65-F5344CB8AC3E}">
        <p14:creationId xmlns:p14="http://schemas.microsoft.com/office/powerpoint/2010/main" val="320817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37D0E-73CB-41EC-B202-DD5F9A3DA1DD}"/>
              </a:ext>
            </a:extLst>
          </p:cNvPr>
          <p:cNvSpPr>
            <a:spLocks noGrp="1"/>
          </p:cNvSpPr>
          <p:nvPr>
            <p:ph type="ctrTitle"/>
          </p:nvPr>
        </p:nvSpPr>
        <p:spPr>
          <a:xfrm>
            <a:off x="646636" y="-2320665"/>
            <a:ext cx="10782300" cy="3352800"/>
          </a:xfrm>
        </p:spPr>
        <p:txBody>
          <a:bodyPr/>
          <a:lstStyle/>
          <a:p>
            <a:pPr algn="ctr"/>
            <a:r>
              <a:rPr lang="en-US" sz="4000" b="1" u="sng">
                <a:cs typeface="Calibri Light"/>
              </a:rPr>
              <a:t>Military and Security</a:t>
            </a:r>
          </a:p>
        </p:txBody>
      </p:sp>
      <p:sp>
        <p:nvSpPr>
          <p:cNvPr id="3" name="Subtitle 2">
            <a:extLst>
              <a:ext uri="{FF2B5EF4-FFF2-40B4-BE49-F238E27FC236}">
                <a16:creationId xmlns:a16="http://schemas.microsoft.com/office/drawing/2014/main" id="{88A1BC21-C16D-46CB-8464-8D24E6426663}"/>
              </a:ext>
            </a:extLst>
          </p:cNvPr>
          <p:cNvSpPr>
            <a:spLocks noGrp="1"/>
          </p:cNvSpPr>
          <p:nvPr>
            <p:ph type="subTitle" idx="1"/>
          </p:nvPr>
        </p:nvSpPr>
        <p:spPr>
          <a:xfrm>
            <a:off x="653134" y="1288272"/>
            <a:ext cx="9228201" cy="4118825"/>
          </a:xfrm>
        </p:spPr>
        <p:txBody>
          <a:bodyPr vert="horz" lIns="91440" tIns="45720" rIns="91440" bIns="45720" rtlCol="0" anchor="t">
            <a:noAutofit/>
          </a:bodyPr>
          <a:lstStyle/>
          <a:p>
            <a:pPr marL="457200" indent="-457200">
              <a:buChar char="•"/>
            </a:pPr>
            <a:r>
              <a:rPr lang="en-US">
                <a:cs typeface="Calibri Light" panose="020F0302020204030204"/>
              </a:rPr>
              <a:t>18-27 years old to compulsory or voluntary military service </a:t>
            </a:r>
          </a:p>
          <a:p>
            <a:pPr marL="457200" indent="-457200">
              <a:buChar char="•"/>
            </a:pPr>
            <a:r>
              <a:rPr lang="en-US">
                <a:cs typeface="Calibri Light" panose="020F0302020204030204"/>
              </a:rPr>
              <a:t>males are registered for draft at 17 years of age, and have a one -year service obligation </a:t>
            </a:r>
          </a:p>
          <a:p>
            <a:r>
              <a:rPr lang="en-US" b="1">
                <a:cs typeface="Calibri Light" panose="020F0302020204030204"/>
              </a:rPr>
              <a:t>Military Branches:</a:t>
            </a:r>
            <a:endParaRPr lang="en-US" b="1">
              <a:solidFill>
                <a:srgbClr val="FFFFFF"/>
              </a:solidFill>
              <a:cs typeface="Calibri Light" panose="020F0302020204030204"/>
            </a:endParaRPr>
          </a:p>
          <a:p>
            <a:pPr marL="457200" indent="-457200">
              <a:buChar char="•"/>
            </a:pPr>
            <a:r>
              <a:rPr lang="en-US">
                <a:solidFill>
                  <a:srgbClr val="FFFFFF"/>
                </a:solidFill>
                <a:cs typeface="Calibri Light" panose="020F0302020204030204"/>
              </a:rPr>
              <a:t>ground troops</a:t>
            </a:r>
          </a:p>
          <a:p>
            <a:pPr marL="457200" indent="-457200">
              <a:buChar char="•"/>
            </a:pPr>
            <a:r>
              <a:rPr lang="en-US">
                <a:solidFill>
                  <a:srgbClr val="FFFFFF"/>
                </a:solidFill>
                <a:cs typeface="Calibri Light" panose="020F0302020204030204"/>
              </a:rPr>
              <a:t>aerospace forces</a:t>
            </a:r>
          </a:p>
          <a:p>
            <a:pPr marL="457200" indent="-457200">
              <a:buChar char="•"/>
            </a:pPr>
            <a:r>
              <a:rPr lang="en-US">
                <a:solidFill>
                  <a:srgbClr val="FFFFFF"/>
                </a:solidFill>
                <a:cs typeface="Calibri Light" panose="020F0302020204030204"/>
              </a:rPr>
              <a:t>navy</a:t>
            </a:r>
          </a:p>
          <a:p>
            <a:pPr marL="457200" indent="-457200">
              <a:buChar char="•"/>
            </a:pPr>
            <a:r>
              <a:rPr lang="en-US">
                <a:solidFill>
                  <a:srgbClr val="FFFFFF"/>
                </a:solidFill>
                <a:cs typeface="Calibri Light" panose="020F0302020204030204"/>
              </a:rPr>
              <a:t>airborne troops </a:t>
            </a:r>
          </a:p>
          <a:p>
            <a:pPr marL="457200" indent="-457200">
              <a:buChar char="•"/>
            </a:pPr>
            <a:r>
              <a:rPr lang="en-US">
                <a:solidFill>
                  <a:srgbClr val="FFFFFF"/>
                </a:solidFill>
                <a:cs typeface="Calibri Light" panose="020F0302020204030204"/>
              </a:rPr>
              <a:t>missile troops</a:t>
            </a:r>
            <a:r>
              <a:rPr lang="en-US" sz="2900">
                <a:solidFill>
                  <a:srgbClr val="FFFFFF"/>
                </a:solidFill>
                <a:cs typeface="Calibri Light" panose="020F0302020204030204"/>
              </a:rPr>
              <a:t> </a:t>
            </a:r>
            <a:endParaRPr lang="en-US">
              <a:solidFill>
                <a:srgbClr val="FFFFFF"/>
              </a:solidFill>
              <a:cs typeface="Calibri Light" panose="020F0302020204030204"/>
            </a:endParaRPr>
          </a:p>
        </p:txBody>
      </p:sp>
    </p:spTree>
    <p:extLst>
      <p:ext uri="{BB962C8B-B14F-4D97-AF65-F5344CB8AC3E}">
        <p14:creationId xmlns:p14="http://schemas.microsoft.com/office/powerpoint/2010/main" val="3155315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C9A21-1646-4321-98BE-EA8718EC51F3}"/>
              </a:ext>
            </a:extLst>
          </p:cNvPr>
          <p:cNvSpPr>
            <a:spLocks noGrp="1"/>
          </p:cNvSpPr>
          <p:nvPr>
            <p:ph type="ctrTitle"/>
          </p:nvPr>
        </p:nvSpPr>
        <p:spPr>
          <a:xfrm>
            <a:off x="3286504" y="-2092018"/>
            <a:ext cx="10782300" cy="3352800"/>
          </a:xfrm>
        </p:spPr>
        <p:txBody>
          <a:bodyPr/>
          <a:lstStyle/>
          <a:p>
            <a:r>
              <a:rPr lang="en-US" sz="5400" u="sng">
                <a:cs typeface="Calibri Light"/>
              </a:rPr>
              <a:t>Terrorism</a:t>
            </a:r>
            <a:endParaRPr lang="en-US" sz="5400">
              <a:cs typeface="Calibri Light" panose="020F0302020204030204"/>
            </a:endParaRPr>
          </a:p>
        </p:txBody>
      </p:sp>
      <p:sp>
        <p:nvSpPr>
          <p:cNvPr id="3" name="Subtitle 2">
            <a:extLst>
              <a:ext uri="{FF2B5EF4-FFF2-40B4-BE49-F238E27FC236}">
                <a16:creationId xmlns:a16="http://schemas.microsoft.com/office/drawing/2014/main" id="{9DFBB262-0EEE-439A-8B95-A7FF79B71676}"/>
              </a:ext>
            </a:extLst>
          </p:cNvPr>
          <p:cNvSpPr>
            <a:spLocks noGrp="1"/>
          </p:cNvSpPr>
          <p:nvPr>
            <p:ph type="subTitle" idx="1"/>
          </p:nvPr>
        </p:nvSpPr>
        <p:spPr>
          <a:xfrm>
            <a:off x="447909" y="1545673"/>
            <a:ext cx="9228201" cy="1645920"/>
          </a:xfrm>
        </p:spPr>
        <p:txBody>
          <a:bodyPr vert="horz" lIns="91440" tIns="45720" rIns="91440" bIns="45720" rtlCol="0" anchor="t">
            <a:noAutofit/>
          </a:bodyPr>
          <a:lstStyle/>
          <a:p>
            <a:pPr marL="457200" indent="-457200">
              <a:buFont typeface="Arial,Sans-Serif"/>
              <a:buChar char="•"/>
            </a:pPr>
            <a:r>
              <a:rPr lang="en-US" u="sng">
                <a:ea typeface="+mj-lt"/>
                <a:cs typeface="+mj-lt"/>
              </a:rPr>
              <a:t>The Caucasus Emirates' </a:t>
            </a:r>
            <a:r>
              <a:rPr lang="en-US">
                <a:ea typeface="+mj-lt"/>
                <a:cs typeface="+mj-lt"/>
              </a:rPr>
              <a:t>aims to establish an Islamic caliphate and end Moscow's rule in the majority-Muslim north Caucasus region </a:t>
            </a:r>
          </a:p>
          <a:p>
            <a:pPr marL="457200" indent="-457200">
              <a:buFont typeface="Arial,Sans-Serif"/>
              <a:buChar char="•"/>
            </a:pPr>
            <a:r>
              <a:rPr lang="en-US" u="sng">
                <a:ea typeface="+mj-lt"/>
                <a:cs typeface="+mj-lt"/>
              </a:rPr>
              <a:t>Aum Shinrikyo</a:t>
            </a:r>
            <a:r>
              <a:rPr lang="en-US">
                <a:ea typeface="+mj-lt"/>
                <a:cs typeface="+mj-lt"/>
              </a:rPr>
              <a:t> : aims to attract new members, across Russia, seeking religious guidance and exhibiting a willingness to financially supporting the organization </a:t>
            </a:r>
          </a:p>
          <a:p>
            <a:pPr marL="457200" indent="-457200">
              <a:buFont typeface="Arial,Sans-Serif"/>
              <a:buChar char="•"/>
            </a:pPr>
            <a:r>
              <a:rPr lang="en-US" u="sng">
                <a:ea typeface="+mj-lt"/>
                <a:cs typeface="+mj-lt"/>
              </a:rPr>
              <a:t>ISIS</a:t>
            </a:r>
            <a:r>
              <a:rPr lang="en-US">
                <a:ea typeface="+mj-lt"/>
                <a:cs typeface="+mj-lt"/>
              </a:rPr>
              <a:t>: aims to implement its strict interpretation of sharia in Dagestan, Chechnya, Ingushetia, and Kabardino-Balkariya; retaliate for Russian involvement in the Syria conflict</a:t>
            </a:r>
            <a:endParaRPr lang="en-US"/>
          </a:p>
        </p:txBody>
      </p:sp>
    </p:spTree>
    <p:extLst>
      <p:ext uri="{BB962C8B-B14F-4D97-AF65-F5344CB8AC3E}">
        <p14:creationId xmlns:p14="http://schemas.microsoft.com/office/powerpoint/2010/main" val="186650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CB7C-CB98-4EE8-8B53-12717CE3285E}"/>
              </a:ext>
            </a:extLst>
          </p:cNvPr>
          <p:cNvSpPr>
            <a:spLocks noGrp="1"/>
          </p:cNvSpPr>
          <p:nvPr>
            <p:ph type="ctrTitle"/>
          </p:nvPr>
        </p:nvSpPr>
        <p:spPr>
          <a:xfrm>
            <a:off x="373466" y="-2406929"/>
            <a:ext cx="10782300" cy="3352800"/>
          </a:xfrm>
        </p:spPr>
        <p:txBody>
          <a:bodyPr/>
          <a:lstStyle/>
          <a:p>
            <a:pPr algn="ctr"/>
            <a:r>
              <a:rPr lang="en-US" sz="4000">
                <a:cs typeface="Calibri Light"/>
              </a:rPr>
              <a:t>      </a:t>
            </a:r>
            <a:r>
              <a:rPr lang="en-US" sz="4000" b="1" u="sng">
                <a:cs typeface="Calibri Light"/>
              </a:rPr>
              <a:t>Communications</a:t>
            </a:r>
          </a:p>
        </p:txBody>
      </p:sp>
      <p:sp>
        <p:nvSpPr>
          <p:cNvPr id="3" name="Subtitle 2">
            <a:extLst>
              <a:ext uri="{FF2B5EF4-FFF2-40B4-BE49-F238E27FC236}">
                <a16:creationId xmlns:a16="http://schemas.microsoft.com/office/drawing/2014/main" id="{0D82D735-D28B-4A14-BE4A-FA72913DEEB7}"/>
              </a:ext>
            </a:extLst>
          </p:cNvPr>
          <p:cNvSpPr>
            <a:spLocks noGrp="1"/>
          </p:cNvSpPr>
          <p:nvPr>
            <p:ph type="subTitle" idx="1"/>
          </p:nvPr>
        </p:nvSpPr>
        <p:spPr>
          <a:xfrm>
            <a:off x="423097" y="1302649"/>
            <a:ext cx="9228201" cy="1645920"/>
          </a:xfrm>
        </p:spPr>
        <p:txBody>
          <a:bodyPr vert="horz" lIns="91440" tIns="45720" rIns="91440" bIns="45720" rtlCol="0" anchor="t">
            <a:noAutofit/>
          </a:bodyPr>
          <a:lstStyle/>
          <a:p>
            <a:pPr marL="457200" indent="-457200">
              <a:buChar char="•"/>
            </a:pPr>
            <a:r>
              <a:rPr lang="en-US">
                <a:cs typeface="Calibri Light" panose="020F0302020204030204"/>
              </a:rPr>
              <a:t>300 million have phones, 200 million are cell phones</a:t>
            </a:r>
          </a:p>
          <a:p>
            <a:pPr marL="457200" indent="-457200">
              <a:buChar char="•"/>
            </a:pPr>
            <a:endParaRPr lang="en-US">
              <a:cs typeface="Calibri Light" panose="020F0302020204030204"/>
            </a:endParaRPr>
          </a:p>
          <a:p>
            <a:pPr marL="457200" indent="-457200">
              <a:buChar char="•"/>
            </a:pPr>
            <a:r>
              <a:rPr lang="en-US">
                <a:cs typeface="Calibri Light" panose="020F0302020204030204"/>
              </a:rPr>
              <a:t>13 National TV broadcasting stations</a:t>
            </a:r>
          </a:p>
          <a:p>
            <a:pPr marL="457200" indent="-457200">
              <a:buChar char="•"/>
            </a:pPr>
            <a:endParaRPr lang="en-US">
              <a:cs typeface="Calibri Light" panose="020F0302020204030204"/>
            </a:endParaRPr>
          </a:p>
          <a:p>
            <a:pPr marL="457200" indent="-457200">
              <a:buChar char="•"/>
            </a:pPr>
            <a:r>
              <a:rPr lang="en-US">
                <a:cs typeface="Calibri Light" panose="020F0302020204030204"/>
              </a:rPr>
              <a:t>two state run national radio stations</a:t>
            </a:r>
          </a:p>
          <a:p>
            <a:pPr marL="457200" indent="-457200">
              <a:buChar char="•"/>
            </a:pPr>
            <a:endParaRPr lang="en-US">
              <a:cs typeface="Calibri Light" panose="020F0302020204030204"/>
            </a:endParaRPr>
          </a:p>
          <a:p>
            <a:pPr marL="457200" indent="-457200">
              <a:buChar char="•"/>
            </a:pPr>
            <a:r>
              <a:rPr lang="en-US">
                <a:cs typeface="Calibri Light" panose="020F0302020204030204"/>
              </a:rPr>
              <a:t>100 million use internet</a:t>
            </a:r>
          </a:p>
          <a:p>
            <a:pPr marL="457200" indent="-457200">
              <a:buChar char="•"/>
            </a:pPr>
            <a:endParaRPr lang="en-US">
              <a:cs typeface="Calibri Light" panose="020F0302020204030204"/>
            </a:endParaRPr>
          </a:p>
          <a:p>
            <a:pPr marL="457200" indent="-457200">
              <a:buChar char="•"/>
            </a:pPr>
            <a:r>
              <a:rPr lang="en-US">
                <a:cs typeface="Calibri Light" panose="020F0302020204030204"/>
              </a:rPr>
              <a:t>Russia has responsibility of a legacy domain of .</a:t>
            </a:r>
            <a:r>
              <a:rPr lang="en-US" err="1">
                <a:cs typeface="Calibri Light" panose="020F0302020204030204"/>
              </a:rPr>
              <a:t>ru</a:t>
            </a:r>
            <a:endParaRPr lang="en-US">
              <a:cs typeface="Calibri Light" panose="020F0302020204030204"/>
            </a:endParaRPr>
          </a:p>
        </p:txBody>
      </p:sp>
    </p:spTree>
    <p:extLst>
      <p:ext uri="{BB962C8B-B14F-4D97-AF65-F5344CB8AC3E}">
        <p14:creationId xmlns:p14="http://schemas.microsoft.com/office/powerpoint/2010/main" val="3225645236"/>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206</Words>
  <Application>Microsoft Office PowerPoint</Application>
  <PresentationFormat>Widescreen</PresentationFormat>
  <Paragraphs>91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Arial,Sans-Serif</vt:lpstr>
      <vt:lpstr>Calibri Light</vt:lpstr>
      <vt:lpstr>Metropolitan</vt:lpstr>
      <vt:lpstr>PowerPoint Presentation</vt:lpstr>
      <vt:lpstr>PowerPoint Presentation</vt:lpstr>
      <vt:lpstr>Economy</vt:lpstr>
      <vt:lpstr>PowerPoint Presentation</vt:lpstr>
      <vt:lpstr>PowerPoint Presentation</vt:lpstr>
      <vt:lpstr>PowerPoint Presentation</vt:lpstr>
      <vt:lpstr>Military and Security</vt:lpstr>
      <vt:lpstr>Terrorism</vt:lpstr>
      <vt:lpstr>      Communications</vt:lpstr>
      <vt:lpstr>Transnational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Seim, Kara</dc:creator>
  <cp:lastModifiedBy>Seim, Kara</cp:lastModifiedBy>
  <cp:revision>3</cp:revision>
  <dcterms:created xsi:type="dcterms:W3CDTF">2013-07-15T20:26:40Z</dcterms:created>
  <dcterms:modified xsi:type="dcterms:W3CDTF">2019-09-19T16:17:28Z</dcterms:modified>
</cp:coreProperties>
</file>